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77" r:id="rId2"/>
    <p:sldId id="279" r:id="rId3"/>
    <p:sldId id="280" r:id="rId4"/>
    <p:sldId id="294" r:id="rId5"/>
    <p:sldId id="282" r:id="rId6"/>
    <p:sldId id="283" r:id="rId7"/>
    <p:sldId id="285" r:id="rId8"/>
    <p:sldId id="286" r:id="rId9"/>
    <p:sldId id="287" r:id="rId10"/>
    <p:sldId id="288" r:id="rId11"/>
    <p:sldId id="289" r:id="rId12"/>
    <p:sldId id="290" r:id="rId13"/>
    <p:sldId id="291" r:id="rId14"/>
    <p:sldId id="292" r:id="rId15"/>
    <p:sldId id="293" r:id="rId16"/>
    <p:sldId id="29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57F41039-950C-4DEF-A87D-47BD05F4E97B}">
          <p14:sldIdLst>
            <p14:sldId id="277"/>
            <p14:sldId id="279"/>
            <p14:sldId id="280"/>
            <p14:sldId id="294"/>
            <p14:sldId id="282"/>
            <p14:sldId id="283"/>
            <p14:sldId id="285"/>
            <p14:sldId id="286"/>
            <p14:sldId id="287"/>
            <p14:sldId id="288"/>
            <p14:sldId id="289"/>
            <p14:sldId id="290"/>
            <p14:sldId id="291"/>
            <p14:sldId id="292"/>
            <p14:sldId id="293"/>
            <p14:sldId id="29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D2FE"/>
    <a:srgbClr val="FFEFFF"/>
    <a:srgbClr val="FFFBFF"/>
    <a:srgbClr val="A953FF"/>
    <a:srgbClr val="6600CC"/>
    <a:srgbClr val="EFCEFE"/>
    <a:srgbClr val="E0C1FF"/>
    <a:srgbClr val="600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6" d="100"/>
          <a:sy n="76" d="100"/>
        </p:scale>
        <p:origin x="188" y="60"/>
      </p:cViewPr>
      <p:guideLst/>
    </p:cSldViewPr>
  </p:slideViewPr>
  <p:notesTextViewPr>
    <p:cViewPr>
      <p:scale>
        <a:sx n="1" d="1"/>
        <a:sy n="1" d="1"/>
      </p:scale>
      <p:origin x="0" y="0"/>
    </p:cViewPr>
  </p:notesTextViewPr>
  <p:sorterViewPr>
    <p:cViewPr>
      <p:scale>
        <a:sx n="99" d="100"/>
        <a:sy n="9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6B5278-C0F6-49AE-AE44-DCFFFFA117AF}" type="datetimeFigureOut">
              <a:rPr lang="en-MY" smtClean="0"/>
              <a:t>14/6/2022</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676E69-A8B0-4A3F-9C29-ED335E9E8776}" type="slidenum">
              <a:rPr lang="en-MY" smtClean="0"/>
              <a:t>‹#›</a:t>
            </a:fld>
            <a:endParaRPr lang="en-MY"/>
          </a:p>
        </p:txBody>
      </p:sp>
    </p:spTree>
    <p:extLst>
      <p:ext uri="{BB962C8B-B14F-4D97-AF65-F5344CB8AC3E}">
        <p14:creationId xmlns:p14="http://schemas.microsoft.com/office/powerpoint/2010/main" val="4270408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40799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7708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83527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261071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03522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932448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14323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4117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5538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03657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CA1A35-D7C6-4BE8-9291-7DACF2BCED02}" type="datetimeFigureOut">
              <a:rPr lang="en-MY" smtClean="0"/>
              <a:t>14/6/2022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45491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CA1A35-D7C6-4BE8-9291-7DACF2BCED02}" type="datetimeFigureOut">
              <a:rPr lang="en-MY" smtClean="0"/>
              <a:t>14/6/2022</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184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BCA1A35-D7C6-4BE8-9291-7DACF2BCED02}" type="datetimeFigureOut">
              <a:rPr lang="en-MY" smtClean="0"/>
              <a:t>14/6/2022</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100716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CA1A35-D7C6-4BE8-9291-7DACF2BCED02}" type="datetimeFigureOut">
              <a:rPr lang="en-MY" smtClean="0"/>
              <a:t>14/6/2022</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09455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14/6/2022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6041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14/6/2022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993933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BCA1A35-D7C6-4BE8-9291-7DACF2BCED02}" type="datetimeFigureOut">
              <a:rPr lang="en-MY" smtClean="0"/>
              <a:t>14/6/2022</a:t>
            </a:fld>
            <a:endParaRPr lang="en-MY"/>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B120495-3E74-4589-909C-F5D9E1606AAD}" type="slidenum">
              <a:rPr lang="en-MY" smtClean="0"/>
              <a:t>‹#›</a:t>
            </a:fld>
            <a:endParaRPr lang="en-MY"/>
          </a:p>
        </p:txBody>
      </p:sp>
    </p:spTree>
    <p:extLst>
      <p:ext uri="{BB962C8B-B14F-4D97-AF65-F5344CB8AC3E}">
        <p14:creationId xmlns:p14="http://schemas.microsoft.com/office/powerpoint/2010/main" val="7503011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3B89B1-1B8D-43DA-9125-8454C3E046F2}"/>
              </a:ext>
            </a:extLst>
          </p:cNvPr>
          <p:cNvSpPr/>
          <p:nvPr/>
        </p:nvSpPr>
        <p:spPr>
          <a:xfrm>
            <a:off x="0" y="2405108"/>
            <a:ext cx="8702566" cy="158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11" name="Picture 10">
            <a:extLst>
              <a:ext uri="{FF2B5EF4-FFF2-40B4-BE49-F238E27FC236}">
                <a16:creationId xmlns:a16="http://schemas.microsoft.com/office/drawing/2014/main" id="{696135B7-A8C1-435B-B921-D6392321F608}"/>
              </a:ext>
            </a:extLst>
          </p:cNvPr>
          <p:cNvPicPr>
            <a:picLocks noChangeAspect="1"/>
          </p:cNvPicPr>
          <p:nvPr/>
        </p:nvPicPr>
        <p:blipFill>
          <a:blip r:embed="rId2"/>
          <a:stretch>
            <a:fillRect/>
          </a:stretch>
        </p:blipFill>
        <p:spPr>
          <a:xfrm>
            <a:off x="8158676" y="1186841"/>
            <a:ext cx="3593763" cy="5235821"/>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322CCA42-87C0-41CD-BDCE-AC4EA55EB621}"/>
              </a:ext>
            </a:extLst>
          </p:cNvPr>
          <p:cNvSpPr txBox="1"/>
          <p:nvPr/>
        </p:nvSpPr>
        <p:spPr>
          <a:xfrm>
            <a:off x="152497" y="435338"/>
            <a:ext cx="8211312" cy="196977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Training of Core Trainers CPG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Management of Dementia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(Third Edition)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14" name="TextBox 13">
            <a:extLst>
              <a:ext uri="{FF2B5EF4-FFF2-40B4-BE49-F238E27FC236}">
                <a16:creationId xmlns:a16="http://schemas.microsoft.com/office/drawing/2014/main" id="{210B719F-FD77-48C4-A979-B285648BEB53}"/>
              </a:ext>
            </a:extLst>
          </p:cNvPr>
          <p:cNvSpPr txBox="1"/>
          <p:nvPr/>
        </p:nvSpPr>
        <p:spPr>
          <a:xfrm>
            <a:off x="308000" y="2918501"/>
            <a:ext cx="727199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32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SPECIAL POPULATION</a:t>
            </a:r>
          </a:p>
        </p:txBody>
      </p:sp>
      <p:sp>
        <p:nvSpPr>
          <p:cNvPr id="15" name="Rectangle 6">
            <a:extLst>
              <a:ext uri="{FF2B5EF4-FFF2-40B4-BE49-F238E27FC236}">
                <a16:creationId xmlns:a16="http://schemas.microsoft.com/office/drawing/2014/main" id="{3E7F4AA0-8897-4A6B-B81C-B68BB1221989}"/>
              </a:ext>
            </a:extLst>
          </p:cNvPr>
          <p:cNvSpPr>
            <a:spLocks noChangeArrowheads="1"/>
          </p:cNvSpPr>
          <p:nvPr/>
        </p:nvSpPr>
        <p:spPr bwMode="auto">
          <a:xfrm>
            <a:off x="439561" y="4355250"/>
            <a:ext cx="686173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By: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Dr. Kenny Ong Kheng Yee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Consultant Neuropsychiatrist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Hospital Kuala Lumpur, Kuala Lumpur</a:t>
            </a:r>
          </a:p>
        </p:txBody>
      </p:sp>
    </p:spTree>
    <p:extLst>
      <p:ext uri="{BB962C8B-B14F-4D97-AF65-F5344CB8AC3E}">
        <p14:creationId xmlns:p14="http://schemas.microsoft.com/office/powerpoint/2010/main" val="4146594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Alcohol-related Dementia</a:t>
            </a:r>
            <a:r>
              <a:rPr lang="en-MY" sz="2400" b="1" dirty="0">
                <a:solidFill>
                  <a:schemeClr val="accent1">
                    <a:lumMod val="75000"/>
                  </a:schemeClr>
                </a:solidFill>
                <a:cs typeface="Aharoni" panose="02010803020104030203" pitchFamily="2" charset="-79"/>
              </a:rPr>
              <a:t>-4</a:t>
            </a:r>
            <a:endParaRPr lang="en-MY" sz="4400" b="1" dirty="0">
              <a:solidFill>
                <a:schemeClr val="accent1">
                  <a:lumMod val="75000"/>
                </a:schemeClr>
              </a:solidFill>
              <a:cs typeface="Aharoni" panose="02010803020104030203" pitchFamily="2" charset="-79"/>
            </a:endParaRP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337351" y="1509345"/>
            <a:ext cx="9170633" cy="4625881"/>
          </a:xfrm>
        </p:spPr>
        <p:txBody>
          <a:bodyPr>
            <a:normAutofit fontScale="85000" lnSpcReduction="10000"/>
          </a:bodyPr>
          <a:lstStyle/>
          <a:p>
            <a:pPr algn="just">
              <a:lnSpc>
                <a:spcPct val="120000"/>
              </a:lnSpc>
              <a:spcBef>
                <a:spcPts val="0"/>
              </a:spcBef>
            </a:pPr>
            <a:r>
              <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Two systematic reviews on the treatment of ARD showed:</a:t>
            </a:r>
          </a:p>
          <a:p>
            <a:pPr lvl="1" algn="just">
              <a:lnSpc>
                <a:spcPct val="120000"/>
              </a:lnSpc>
              <a:spcBef>
                <a:spcPts val="0"/>
              </a:spcBef>
              <a:buFont typeface="Wingdings" panose="05000000000000000000" pitchFamily="2" charset="2"/>
              <a:buChar char="Ø"/>
            </a:pPr>
            <a:r>
              <a:rPr lang="en-US" sz="3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persons with Korsakoff’s syndrome performed similarly to healthy population on associative verbal learning procedure</a:t>
            </a:r>
            <a:r>
              <a:rPr lang="en-US" sz="30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119</a:t>
            </a:r>
          </a:p>
          <a:p>
            <a:pPr lvl="2" algn="just">
              <a:lnSpc>
                <a:spcPct val="120000"/>
              </a:lnSpc>
              <a:spcBef>
                <a:spcPts val="0"/>
              </a:spcBef>
              <a:buFont typeface="Arial" panose="020B0604020202020204" pitchFamily="34" charset="0"/>
              <a:buChar char="•"/>
            </a:pPr>
            <a:r>
              <a:rPr lang="en-US" sz="2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with the use of extra processing time, explicit encouragement to generate associations and extra retrieval time </a:t>
            </a:r>
          </a:p>
          <a:p>
            <a:pPr algn="just">
              <a:lnSpc>
                <a:spcPct val="120000"/>
              </a:lnSpc>
              <a:spcBef>
                <a:spcPts val="0"/>
              </a:spcBef>
            </a:pPr>
            <a:endPar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just">
              <a:lnSpc>
                <a:spcPct val="120000"/>
              </a:lnSpc>
              <a:spcBef>
                <a:spcPts val="0"/>
              </a:spcBef>
            </a:pPr>
            <a:r>
              <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However, the primary papers used in the two reviews had some methodological limitations.</a:t>
            </a:r>
          </a:p>
        </p:txBody>
      </p:sp>
      <p:sp>
        <p:nvSpPr>
          <p:cNvPr id="7" name="TextBox 6">
            <a:extLst>
              <a:ext uri="{FF2B5EF4-FFF2-40B4-BE49-F238E27FC236}">
                <a16:creationId xmlns:a16="http://schemas.microsoft.com/office/drawing/2014/main" id="{CC9FBE32-19A5-4135-BB6E-7AAE3645691C}"/>
              </a:ext>
            </a:extLst>
          </p:cNvPr>
          <p:cNvSpPr txBox="1"/>
          <p:nvPr/>
        </p:nvSpPr>
        <p:spPr>
          <a:xfrm>
            <a:off x="511920" y="6269137"/>
            <a:ext cx="8270157" cy="461665"/>
          </a:xfrm>
          <a:prstGeom prst="rect">
            <a:avLst/>
          </a:prstGeom>
          <a:noFill/>
        </p:spPr>
        <p:txBody>
          <a:bodyPr wrap="square" rtlCol="0">
            <a:spAutoFit/>
          </a:bodyPr>
          <a:lstStyle/>
          <a:p>
            <a:pPr marL="360363" indent="-360363" algn="just"/>
            <a:r>
              <a:rPr lang="en-US" sz="1200" dirty="0">
                <a:latin typeface="Calibri" panose="020F0502020204030204" pitchFamily="34" charset="0"/>
                <a:cs typeface="Calibri" panose="020F0502020204030204" pitchFamily="34" charset="0"/>
              </a:rPr>
              <a:t>119. </a:t>
            </a:r>
            <a:r>
              <a:rPr lang="en-US" sz="1200" dirty="0" err="1">
                <a:latin typeface="Calibri" panose="020F0502020204030204" pitchFamily="34" charset="0"/>
                <a:cs typeface="Calibri" panose="020F0502020204030204" pitchFamily="34" charset="0"/>
              </a:rPr>
              <a:t>Svanberg</a:t>
            </a:r>
            <a:r>
              <a:rPr lang="en-US" sz="1200" dirty="0">
                <a:latin typeface="Calibri" panose="020F0502020204030204" pitchFamily="34" charset="0"/>
                <a:cs typeface="Calibri" panose="020F0502020204030204" pitchFamily="34" charset="0"/>
              </a:rPr>
              <a:t> J, Evans JJ. Neuropsychological rehabilitation in alcohol-related brain damage: a systematic review. Alcohol and alcoholism (Oxford, </a:t>
            </a:r>
            <a:r>
              <a:rPr lang="en-US" sz="1200" dirty="0" err="1">
                <a:latin typeface="Calibri" panose="020F0502020204030204" pitchFamily="34" charset="0"/>
                <a:cs typeface="Calibri" panose="020F0502020204030204" pitchFamily="34" charset="0"/>
              </a:rPr>
              <a:t>Oxfordshire</a:t>
            </a:r>
            <a:r>
              <a:rPr lang="en-US" sz="1200" dirty="0">
                <a:latin typeface="Calibri" panose="020F0502020204030204" pitchFamily="34" charset="0"/>
                <a:cs typeface="Calibri" panose="020F0502020204030204" pitchFamily="34" charset="0"/>
              </a:rPr>
              <a:t>). 2013;48(6):704-11.</a:t>
            </a:r>
          </a:p>
        </p:txBody>
      </p:sp>
    </p:spTree>
    <p:extLst>
      <p:ext uri="{BB962C8B-B14F-4D97-AF65-F5344CB8AC3E}">
        <p14:creationId xmlns:p14="http://schemas.microsoft.com/office/powerpoint/2010/main" val="51548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446513" y="348562"/>
            <a:ext cx="10526285" cy="1275126"/>
          </a:xfrm>
        </p:spPr>
        <p:txBody>
          <a:bodyPr>
            <a:normAutofit/>
          </a:bodyPr>
          <a:lstStyle/>
          <a:p>
            <a:r>
              <a:rPr lang="en-MY" b="1" dirty="0">
                <a:solidFill>
                  <a:schemeClr val="accent1">
                    <a:lumMod val="75000"/>
                  </a:schemeClr>
                </a:solidFill>
                <a:cs typeface="Aharoni" panose="02010803020104030203" pitchFamily="2" charset="-79"/>
              </a:rPr>
              <a:t>HIV-Associated Neurocognitive Disorders</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446513" y="1218032"/>
            <a:ext cx="9170633" cy="4788411"/>
          </a:xfrm>
        </p:spPr>
        <p:txBody>
          <a:bodyPr>
            <a:normAutofit fontScale="92500" lnSpcReduction="20000"/>
          </a:bodyPr>
          <a:lstStyle/>
          <a:p>
            <a:pPr algn="just">
              <a:lnSpc>
                <a:spcPct val="110000"/>
              </a:lnSpc>
              <a:spcBef>
                <a:spcPts val="0"/>
              </a:spcBef>
            </a:pPr>
            <a:r>
              <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There are different diagnostic approaches for HANDs e.g. 2007 Frascati criteria, Global Deficit Score and Clinical Mental State Examinations. </a:t>
            </a:r>
          </a:p>
          <a:p>
            <a:pPr algn="just">
              <a:lnSpc>
                <a:spcPct val="110000"/>
              </a:lnSpc>
              <a:spcBef>
                <a:spcPts val="0"/>
              </a:spcBef>
            </a:pPr>
            <a:r>
              <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Among all, the 2007 Frascati criteria is the most widely used diagnostic criteria for HANDs</a:t>
            </a:r>
            <a:r>
              <a:rPr lang="en-US" sz="26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120 </a:t>
            </a:r>
            <a:r>
              <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and it consists of three categories:</a:t>
            </a:r>
            <a:r>
              <a:rPr lang="en-US" sz="26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121</a:t>
            </a:r>
          </a:p>
          <a:p>
            <a:pPr lvl="1" algn="just">
              <a:lnSpc>
                <a:spcPct val="110000"/>
              </a:lnSpc>
              <a:spcBef>
                <a:spcPts val="0"/>
              </a:spcBef>
              <a:buFont typeface="Wingdings" panose="05000000000000000000" pitchFamily="2" charset="2"/>
              <a:buChar char="Ø"/>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Asymptomatic Neurocognitive Impairment (ANI) – mild neurocognitive impairment in at least two cognitive domains but not affecting daily functions </a:t>
            </a:r>
          </a:p>
          <a:p>
            <a:pPr lvl="1" algn="just">
              <a:lnSpc>
                <a:spcPct val="110000"/>
              </a:lnSpc>
              <a:spcBef>
                <a:spcPts val="0"/>
              </a:spcBef>
              <a:buFont typeface="Wingdings" panose="05000000000000000000" pitchFamily="2" charset="2"/>
              <a:buChar char="Ø"/>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Mild Neurocognitive Disorder (MND) – mild neurocognitive impairment in at least two cognitive domains and has mild interference with daily functions</a:t>
            </a:r>
          </a:p>
          <a:p>
            <a:pPr lvl="1" algn="just">
              <a:lnSpc>
                <a:spcPct val="110000"/>
              </a:lnSpc>
              <a:spcBef>
                <a:spcPts val="0"/>
              </a:spcBef>
              <a:buFont typeface="Wingdings" panose="05000000000000000000" pitchFamily="2" charset="2"/>
              <a:buChar char="Ø"/>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HIV-associated Dementia (HAD) – severe neurocognitive impairment in at least two cognitive domains and has marked difficulty with daily functions</a:t>
            </a:r>
          </a:p>
        </p:txBody>
      </p:sp>
      <p:sp>
        <p:nvSpPr>
          <p:cNvPr id="7" name="TextBox 6">
            <a:extLst>
              <a:ext uri="{FF2B5EF4-FFF2-40B4-BE49-F238E27FC236}">
                <a16:creationId xmlns:a16="http://schemas.microsoft.com/office/drawing/2014/main" id="{E33C3004-C73A-4C7E-8423-1CCFAB012105}"/>
              </a:ext>
            </a:extLst>
          </p:cNvPr>
          <p:cNvSpPr txBox="1"/>
          <p:nvPr/>
        </p:nvSpPr>
        <p:spPr>
          <a:xfrm>
            <a:off x="446513" y="6078799"/>
            <a:ext cx="8270157" cy="769441"/>
          </a:xfrm>
          <a:prstGeom prst="rect">
            <a:avLst/>
          </a:prstGeom>
          <a:noFill/>
        </p:spPr>
        <p:txBody>
          <a:bodyPr wrap="square" rtlCol="0">
            <a:spAutoFit/>
          </a:bodyPr>
          <a:lstStyle/>
          <a:p>
            <a:pPr marL="360363" indent="-360363" algn="just"/>
            <a:r>
              <a:rPr lang="en-US" sz="1100" dirty="0">
                <a:latin typeface="Calibri" panose="020F0502020204030204" pitchFamily="34" charset="0"/>
                <a:cs typeface="Calibri" panose="020F0502020204030204" pitchFamily="34" charset="0"/>
              </a:rPr>
              <a:t>120. Wang Y, Liu M, Lu Q, et al. Global prevalence and burden of HIV-associated neurocognitive disorder: A meta-analysis. Neurology. 2020;95(19):e2610-e21.</a:t>
            </a:r>
          </a:p>
          <a:p>
            <a:pPr marL="360363" indent="-360363" algn="just"/>
            <a:r>
              <a:rPr lang="en-US" sz="1100" dirty="0">
                <a:latin typeface="Calibri" panose="020F0502020204030204" pitchFamily="34" charset="0"/>
                <a:cs typeface="Calibri" panose="020F0502020204030204" pitchFamily="34" charset="0"/>
              </a:rPr>
              <a:t>121. </a:t>
            </a:r>
            <a:r>
              <a:rPr lang="en-US" sz="1100" dirty="0" err="1">
                <a:latin typeface="Calibri" panose="020F0502020204030204" pitchFamily="34" charset="0"/>
                <a:cs typeface="Calibri" panose="020F0502020204030204" pitchFamily="34" charset="0"/>
              </a:rPr>
              <a:t>Antinori</a:t>
            </a:r>
            <a:r>
              <a:rPr lang="en-US" sz="1100" dirty="0">
                <a:latin typeface="Calibri" panose="020F0502020204030204" pitchFamily="34" charset="0"/>
                <a:cs typeface="Calibri" panose="020F0502020204030204" pitchFamily="34" charset="0"/>
              </a:rPr>
              <a:t> A, Arendt G, Becker JT, et al. Updated research nosology for HIV-associated neurocognitive disorders. Neurology. 2007;69(18):1789-99.</a:t>
            </a:r>
          </a:p>
        </p:txBody>
      </p:sp>
    </p:spTree>
    <p:extLst>
      <p:ext uri="{BB962C8B-B14F-4D97-AF65-F5344CB8AC3E}">
        <p14:creationId xmlns:p14="http://schemas.microsoft.com/office/powerpoint/2010/main" val="1711954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446513" y="348562"/>
            <a:ext cx="10526285" cy="1275126"/>
          </a:xfrm>
        </p:spPr>
        <p:txBody>
          <a:bodyPr>
            <a:normAutofit/>
          </a:bodyPr>
          <a:lstStyle/>
          <a:p>
            <a:r>
              <a:rPr lang="en-MY" b="1" dirty="0">
                <a:solidFill>
                  <a:schemeClr val="accent1">
                    <a:lumMod val="75000"/>
                  </a:schemeClr>
                </a:solidFill>
                <a:cs typeface="Aharoni" panose="02010803020104030203" pitchFamily="2" charset="-79"/>
              </a:rPr>
              <a:t>HIV-Associated Neurocognitive Disorders</a:t>
            </a:r>
            <a:r>
              <a:rPr lang="en-MY" sz="2400" b="1" dirty="0">
                <a:solidFill>
                  <a:schemeClr val="accent1">
                    <a:lumMod val="75000"/>
                  </a:schemeClr>
                </a:solidFill>
                <a:cs typeface="Aharoni" panose="02010803020104030203" pitchFamily="2" charset="-79"/>
              </a:rPr>
              <a:t>-2</a:t>
            </a:r>
            <a:endParaRPr lang="en-MY" b="1" dirty="0">
              <a:solidFill>
                <a:schemeClr val="accent1">
                  <a:lumMod val="75000"/>
                </a:schemeClr>
              </a:solidFill>
              <a:cs typeface="Aharoni" panose="02010803020104030203" pitchFamily="2" charset="-79"/>
            </a:endParaRP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446513" y="1351197"/>
            <a:ext cx="9170633" cy="5000093"/>
          </a:xfrm>
        </p:spPr>
        <p:txBody>
          <a:bodyPr>
            <a:normAutofit/>
          </a:bodyPr>
          <a:lstStyle/>
          <a:p>
            <a:pPr algn="just">
              <a:lnSpc>
                <a:spcPct val="110000"/>
              </a:lnSpc>
              <a:spcBef>
                <a:spcPts val="0"/>
              </a:spcBef>
            </a:pPr>
            <a:r>
              <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prevalence of HANDs ranged from 39.1% to 44.4% according to a meta-analysis on global disease burden of it. </a:t>
            </a:r>
          </a:p>
          <a:p>
            <a:pPr algn="just">
              <a:lnSpc>
                <a:spcPct val="110000"/>
              </a:lnSpc>
              <a:spcBef>
                <a:spcPts val="0"/>
              </a:spcBef>
            </a:pP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just">
              <a:lnSpc>
                <a:spcPct val="110000"/>
              </a:lnSpc>
              <a:spcBef>
                <a:spcPts val="0"/>
              </a:spcBef>
            </a:pPr>
            <a:r>
              <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MND and HAD were shown to be lower in patients with higher level of income, current CD4 count and proportion on Anti-Retroviral Therapy (ART). </a:t>
            </a:r>
          </a:p>
          <a:p>
            <a:pPr algn="just">
              <a:lnSpc>
                <a:spcPct val="110000"/>
              </a:lnSpc>
              <a:spcBef>
                <a:spcPts val="0"/>
              </a:spcBef>
            </a:pP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just">
              <a:lnSpc>
                <a:spcPct val="110000"/>
              </a:lnSpc>
              <a:spcBef>
                <a:spcPts val="0"/>
              </a:spcBef>
            </a:pPr>
            <a:r>
              <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These findings suggested that early ART initiation to maintain a high level of CD4 cell count and prevent severe immunosuppression was likely to reduce the prevalence and severity of HANDs.</a:t>
            </a:r>
            <a:r>
              <a:rPr lang="en-US" sz="26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120</a:t>
            </a:r>
          </a:p>
        </p:txBody>
      </p:sp>
    </p:spTree>
    <p:extLst>
      <p:ext uri="{BB962C8B-B14F-4D97-AF65-F5344CB8AC3E}">
        <p14:creationId xmlns:p14="http://schemas.microsoft.com/office/powerpoint/2010/main" val="19041775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446513" y="348562"/>
            <a:ext cx="10526285" cy="1275126"/>
          </a:xfrm>
        </p:spPr>
        <p:txBody>
          <a:bodyPr>
            <a:normAutofit/>
          </a:bodyPr>
          <a:lstStyle/>
          <a:p>
            <a:r>
              <a:rPr lang="en-MY" b="1" dirty="0">
                <a:solidFill>
                  <a:schemeClr val="accent1">
                    <a:lumMod val="75000"/>
                  </a:schemeClr>
                </a:solidFill>
                <a:cs typeface="Aharoni" panose="02010803020104030203" pitchFamily="2" charset="-79"/>
              </a:rPr>
              <a:t>HIV-Associated Neurocognitive Disorders</a:t>
            </a:r>
            <a:r>
              <a:rPr lang="en-MY" sz="2400" b="1" dirty="0">
                <a:solidFill>
                  <a:schemeClr val="accent1">
                    <a:lumMod val="75000"/>
                  </a:schemeClr>
                </a:solidFill>
                <a:cs typeface="Aharoni" panose="02010803020104030203" pitchFamily="2" charset="-79"/>
              </a:rPr>
              <a:t>-3</a:t>
            </a:r>
            <a:endParaRPr lang="en-MY" b="1" dirty="0">
              <a:solidFill>
                <a:schemeClr val="accent1">
                  <a:lumMod val="75000"/>
                </a:schemeClr>
              </a:solidFill>
              <a:cs typeface="Aharoni" panose="02010803020104030203" pitchFamily="2" charset="-79"/>
            </a:endParaRP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446514" y="1351197"/>
            <a:ext cx="9105860" cy="5000093"/>
          </a:xfrm>
        </p:spPr>
        <p:txBody>
          <a:bodyPr>
            <a:normAutofit/>
          </a:bodyPr>
          <a:lstStyle/>
          <a:p>
            <a:pPr algn="just">
              <a:spcBef>
                <a:spcPts val="0"/>
              </a:spcBef>
            </a:pPr>
            <a:r>
              <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 meta-analysis on cognitive screening tools to diagnose HANDs showed that HIV Dementia Scale and International HIV Dementia Scale had generally poor (0.48) and moderate (0.62) pooled sensitivities. </a:t>
            </a:r>
          </a:p>
          <a:p>
            <a:pPr lvl="1" algn="just">
              <a:spcBef>
                <a:spcPts val="0"/>
              </a:spcBef>
              <a:buFont typeface="Wingdings" panose="05000000000000000000" pitchFamily="2" charset="2"/>
              <a:buChar char="Ø"/>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Thus, both were not ideal tools for identifying a range of neurocognitive impairment in HIV patients.</a:t>
            </a:r>
            <a:r>
              <a:rPr lang="en-US" sz="24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122 </a:t>
            </a:r>
          </a:p>
          <a:p>
            <a:pPr lvl="1" algn="just">
              <a:spcBef>
                <a:spcPts val="0"/>
              </a:spcBef>
              <a:buFont typeface="Wingdings" panose="05000000000000000000" pitchFamily="2" charset="2"/>
              <a:buChar char="Ø"/>
            </a:pPr>
            <a:endPar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Apart from that, the primary papers were of moderate quality and the heterogeneity was significant. </a:t>
            </a:r>
          </a:p>
        </p:txBody>
      </p:sp>
      <p:sp>
        <p:nvSpPr>
          <p:cNvPr id="7" name="TextBox 6">
            <a:extLst>
              <a:ext uri="{FF2B5EF4-FFF2-40B4-BE49-F238E27FC236}">
                <a16:creationId xmlns:a16="http://schemas.microsoft.com/office/drawing/2014/main" id="{EBF61FAC-E73C-4DA2-A78F-CC38494DDAA9}"/>
              </a:ext>
            </a:extLst>
          </p:cNvPr>
          <p:cNvSpPr txBox="1"/>
          <p:nvPr/>
        </p:nvSpPr>
        <p:spPr>
          <a:xfrm>
            <a:off x="446513" y="6274036"/>
            <a:ext cx="8351258" cy="461665"/>
          </a:xfrm>
          <a:prstGeom prst="rect">
            <a:avLst/>
          </a:prstGeom>
          <a:noFill/>
        </p:spPr>
        <p:txBody>
          <a:bodyPr wrap="square" rtlCol="0">
            <a:spAutoFit/>
          </a:bodyPr>
          <a:lstStyle/>
          <a:p>
            <a:pPr marL="360363" indent="-360363" algn="just"/>
            <a:r>
              <a:rPr lang="en-US" sz="1200" dirty="0">
                <a:latin typeface="Calibri" panose="020F0502020204030204" pitchFamily="34" charset="0"/>
                <a:cs typeface="Calibri" panose="020F0502020204030204" pitchFamily="34" charset="0"/>
              </a:rPr>
              <a:t>122. Zipursky AR, </a:t>
            </a:r>
            <a:r>
              <a:rPr lang="en-US" sz="1200" dirty="0" err="1">
                <a:latin typeface="Calibri" panose="020F0502020204030204" pitchFamily="34" charset="0"/>
                <a:cs typeface="Calibri" panose="020F0502020204030204" pitchFamily="34" charset="0"/>
              </a:rPr>
              <a:t>Gogolishvili</a:t>
            </a:r>
            <a:r>
              <a:rPr lang="en-US" sz="1200" dirty="0">
                <a:latin typeface="Calibri" panose="020F0502020204030204" pitchFamily="34" charset="0"/>
                <a:cs typeface="Calibri" panose="020F0502020204030204" pitchFamily="34" charset="0"/>
              </a:rPr>
              <a:t> D, Rueda S, et al. Evaluation of brief screening tools for neurocognitive impairment in HIV/AIDS: a systematic review of the literature. AIDS (London, England). 2013;27(15):2385-401.</a:t>
            </a:r>
          </a:p>
        </p:txBody>
      </p:sp>
    </p:spTree>
    <p:extLst>
      <p:ext uri="{BB962C8B-B14F-4D97-AF65-F5344CB8AC3E}">
        <p14:creationId xmlns:p14="http://schemas.microsoft.com/office/powerpoint/2010/main" val="8215357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446513" y="348562"/>
            <a:ext cx="10526285" cy="1275126"/>
          </a:xfrm>
        </p:spPr>
        <p:txBody>
          <a:bodyPr>
            <a:normAutofit/>
          </a:bodyPr>
          <a:lstStyle/>
          <a:p>
            <a:r>
              <a:rPr lang="en-MY" b="1" dirty="0">
                <a:solidFill>
                  <a:schemeClr val="accent1">
                    <a:lumMod val="75000"/>
                  </a:schemeClr>
                </a:solidFill>
                <a:cs typeface="Aharoni" panose="02010803020104030203" pitchFamily="2" charset="-79"/>
              </a:rPr>
              <a:t>HIV-Associated Neurocognitive Disorders</a:t>
            </a:r>
            <a:r>
              <a:rPr lang="en-MY" sz="2400" b="1" dirty="0">
                <a:solidFill>
                  <a:schemeClr val="accent1">
                    <a:lumMod val="75000"/>
                  </a:schemeClr>
                </a:solidFill>
                <a:cs typeface="Aharoni" panose="02010803020104030203" pitchFamily="2" charset="-79"/>
              </a:rPr>
              <a:t>-4</a:t>
            </a:r>
            <a:endParaRPr lang="en-MY" b="1" dirty="0">
              <a:solidFill>
                <a:schemeClr val="accent1">
                  <a:lumMod val="75000"/>
                </a:schemeClr>
              </a:solidFill>
              <a:cs typeface="Aharoni" panose="02010803020104030203" pitchFamily="2" charset="-79"/>
            </a:endParaRP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446513" y="1351197"/>
            <a:ext cx="9170633" cy="5000093"/>
          </a:xfrm>
        </p:spPr>
        <p:txBody>
          <a:bodyPr>
            <a:normAutofit/>
          </a:bodyPr>
          <a:lstStyle/>
          <a:p>
            <a:pPr algn="just">
              <a:spcBef>
                <a:spcPts val="0"/>
              </a:spcBef>
            </a:pPr>
            <a:r>
              <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Every ART agent has different CPE (Central Nervous System [CNS] Penetration Effectiveness) score and use of combined agents with higher CPE score may be associated with better neurocognitive outcome. </a:t>
            </a:r>
          </a:p>
          <a:p>
            <a:pPr algn="just">
              <a:spcBef>
                <a:spcPts val="0"/>
              </a:spcBef>
            </a:pPr>
            <a:endPar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just">
              <a:spcBef>
                <a:spcPts val="0"/>
              </a:spcBef>
            </a:pPr>
            <a:r>
              <a:rPr lang="en-US" sz="2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An RCT showed that one unit increase in the CPE score was associated with an increase in the Composite Neuropsychology Z Score (NPZ3) score among HANDs patients with &gt;3 antiretroviral drugs in the regimen (change in NPZ3 score=0.07, 95% CI 0.02 to 0.12).</a:t>
            </a:r>
            <a:r>
              <a:rPr lang="en-US" sz="26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123</a:t>
            </a:r>
          </a:p>
        </p:txBody>
      </p:sp>
      <p:sp>
        <p:nvSpPr>
          <p:cNvPr id="7" name="TextBox 6">
            <a:extLst>
              <a:ext uri="{FF2B5EF4-FFF2-40B4-BE49-F238E27FC236}">
                <a16:creationId xmlns:a16="http://schemas.microsoft.com/office/drawing/2014/main" id="{60BEFEED-1630-4A0A-850E-F8FC9FEF4319}"/>
              </a:ext>
            </a:extLst>
          </p:cNvPr>
          <p:cNvSpPr txBox="1"/>
          <p:nvPr/>
        </p:nvSpPr>
        <p:spPr>
          <a:xfrm>
            <a:off x="446513" y="6278605"/>
            <a:ext cx="8351258" cy="461665"/>
          </a:xfrm>
          <a:prstGeom prst="rect">
            <a:avLst/>
          </a:prstGeom>
          <a:noFill/>
        </p:spPr>
        <p:txBody>
          <a:bodyPr wrap="square" rtlCol="0">
            <a:spAutoFit/>
          </a:bodyPr>
          <a:lstStyle/>
          <a:p>
            <a:pPr marL="360363" indent="-360363" algn="just"/>
            <a:r>
              <a:rPr lang="en-US" sz="1200" dirty="0">
                <a:latin typeface="Calibri" panose="020F0502020204030204" pitchFamily="34" charset="0"/>
                <a:cs typeface="Calibri" panose="020F0502020204030204" pitchFamily="34" charset="0"/>
              </a:rPr>
              <a:t>123. </a:t>
            </a:r>
            <a:r>
              <a:rPr lang="en-US" sz="1200" dirty="0" err="1">
                <a:latin typeface="Calibri" panose="020F0502020204030204" pitchFamily="34" charset="0"/>
                <a:cs typeface="Calibri" panose="020F0502020204030204" pitchFamily="34" charset="0"/>
              </a:rPr>
              <a:t>Smurzynski</a:t>
            </a:r>
            <a:r>
              <a:rPr lang="en-US" sz="1200" dirty="0">
                <a:latin typeface="Calibri" panose="020F0502020204030204" pitchFamily="34" charset="0"/>
                <a:cs typeface="Calibri" panose="020F0502020204030204" pitchFamily="34" charset="0"/>
              </a:rPr>
              <a:t> M, Wu K, </a:t>
            </a:r>
            <a:r>
              <a:rPr lang="en-US" sz="1200" dirty="0" err="1">
                <a:latin typeface="Calibri" panose="020F0502020204030204" pitchFamily="34" charset="0"/>
                <a:cs typeface="Calibri" panose="020F0502020204030204" pitchFamily="34" charset="0"/>
              </a:rPr>
              <a:t>Letendre</a:t>
            </a:r>
            <a:r>
              <a:rPr lang="en-US" sz="1200" dirty="0">
                <a:latin typeface="Calibri" panose="020F0502020204030204" pitchFamily="34" charset="0"/>
                <a:cs typeface="Calibri" panose="020F0502020204030204" pitchFamily="34" charset="0"/>
              </a:rPr>
              <a:t> S, et al. Effects of central nervous system antiretroviral penetration on cognitive functioning in the ALLRT cohort. AIDS (London, England). 2011;25(3):357-65.</a:t>
            </a:r>
          </a:p>
        </p:txBody>
      </p:sp>
    </p:spTree>
    <p:extLst>
      <p:ext uri="{BB962C8B-B14F-4D97-AF65-F5344CB8AC3E}">
        <p14:creationId xmlns:p14="http://schemas.microsoft.com/office/powerpoint/2010/main" val="7917402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Take Home Message </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337351" y="1509345"/>
            <a:ext cx="9170633" cy="4625881"/>
          </a:xfrm>
        </p:spPr>
        <p:txBody>
          <a:bodyPr>
            <a:normAutofit fontScale="85000" lnSpcReduction="10000"/>
          </a:bodyPr>
          <a:lstStyle/>
          <a:p>
            <a:pPr algn="just">
              <a:lnSpc>
                <a:spcPct val="110000"/>
              </a:lnSpc>
              <a:spcBef>
                <a:spcPts val="0"/>
              </a:spcBef>
            </a:pPr>
            <a:r>
              <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 these special populations, the causes of cognitive impairment should be managed accordingly to prevent further complications. </a:t>
            </a:r>
          </a:p>
          <a:p>
            <a:pPr algn="just">
              <a:lnSpc>
                <a:spcPct val="110000"/>
              </a:lnSpc>
              <a:spcBef>
                <a:spcPts val="0"/>
              </a:spcBef>
            </a:pPr>
            <a:endPar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just">
              <a:lnSpc>
                <a:spcPct val="110000"/>
              </a:lnSpc>
              <a:spcBef>
                <a:spcPts val="0"/>
              </a:spcBef>
            </a:pPr>
            <a:r>
              <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As such cases occur more often in those younger than 65 years old, apart from addressing the cognitive issues, greater psychological and social support are needed for them in terms of employment, finances and social life.</a:t>
            </a:r>
          </a:p>
          <a:p>
            <a:pPr algn="just">
              <a:lnSpc>
                <a:spcPct val="110000"/>
              </a:lnSpc>
              <a:spcBef>
                <a:spcPts val="0"/>
              </a:spcBef>
            </a:pPr>
            <a:endPar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just">
              <a:lnSpc>
                <a:spcPct val="110000"/>
              </a:lnSpc>
              <a:spcBef>
                <a:spcPts val="0"/>
              </a:spcBef>
            </a:pPr>
            <a:r>
              <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There is insufficient evidence on the effectiveness of </a:t>
            </a:r>
            <a:r>
              <a:rPr lang="en-US" sz="32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AChEI</a:t>
            </a:r>
            <a:r>
              <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or memantine in these special populations</a:t>
            </a:r>
          </a:p>
        </p:txBody>
      </p:sp>
    </p:spTree>
    <p:extLst>
      <p:ext uri="{BB962C8B-B14F-4D97-AF65-F5344CB8AC3E}">
        <p14:creationId xmlns:p14="http://schemas.microsoft.com/office/powerpoint/2010/main" val="2081523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C53CD-56F6-4611-B484-E0E568BBA3FB}"/>
              </a:ext>
            </a:extLst>
          </p:cNvPr>
          <p:cNvSpPr>
            <a:spLocks noGrp="1"/>
          </p:cNvSpPr>
          <p:nvPr>
            <p:ph type="title"/>
          </p:nvPr>
        </p:nvSpPr>
        <p:spPr>
          <a:xfrm>
            <a:off x="2834643" y="2292304"/>
            <a:ext cx="5350568" cy="1320800"/>
          </a:xfrm>
        </p:spPr>
        <p:txBody>
          <a:bodyPr>
            <a:normAutofit/>
          </a:bodyPr>
          <a:lstStyle/>
          <a:p>
            <a:pPr algn="ctr"/>
            <a:r>
              <a:rPr lang="en-MY" sz="6600" b="1" dirty="0">
                <a:solidFill>
                  <a:schemeClr val="accent1">
                    <a:lumMod val="75000"/>
                  </a:schemeClr>
                </a:solidFill>
                <a:latin typeface="Aharoni" panose="02010803020104030203" pitchFamily="2" charset="-79"/>
                <a:cs typeface="Aharoni" panose="02010803020104030203" pitchFamily="2" charset="-79"/>
              </a:rPr>
              <a:t>Thank You</a:t>
            </a:r>
          </a:p>
        </p:txBody>
      </p:sp>
      <p:grpSp>
        <p:nvGrpSpPr>
          <p:cNvPr id="8" name="Group 7">
            <a:extLst>
              <a:ext uri="{FF2B5EF4-FFF2-40B4-BE49-F238E27FC236}">
                <a16:creationId xmlns:a16="http://schemas.microsoft.com/office/drawing/2014/main" id="{40593AED-8542-422A-9ED1-36D36F60C36C}"/>
              </a:ext>
            </a:extLst>
          </p:cNvPr>
          <p:cNvGrpSpPr/>
          <p:nvPr/>
        </p:nvGrpSpPr>
        <p:grpSpPr>
          <a:xfrm>
            <a:off x="3623803" y="3340224"/>
            <a:ext cx="3772248" cy="1092879"/>
            <a:chOff x="3906936" y="3429000"/>
            <a:chExt cx="3772248" cy="1092879"/>
          </a:xfrm>
        </p:grpSpPr>
        <p:sp>
          <p:nvSpPr>
            <p:cNvPr id="4" name="TextBox 3">
              <a:extLst>
                <a:ext uri="{FF2B5EF4-FFF2-40B4-BE49-F238E27FC236}">
                  <a16:creationId xmlns:a16="http://schemas.microsoft.com/office/drawing/2014/main" id="{C0139F4C-8E8E-432E-B562-12F9C51890BD}"/>
                </a:ext>
              </a:extLst>
            </p:cNvPr>
            <p:cNvSpPr txBox="1"/>
            <p:nvPr/>
          </p:nvSpPr>
          <p:spPr>
            <a:xfrm>
              <a:off x="3906936" y="3613104"/>
              <a:ext cx="3772248" cy="738664"/>
            </a:xfrm>
            <a:prstGeom prst="rect">
              <a:avLst/>
            </a:prstGeom>
            <a:solidFill>
              <a:srgbClr val="EFCEFE"/>
            </a:solidFill>
          </p:spPr>
          <p:txBody>
            <a:bodyPr wrap="square" rtlCol="0">
              <a:spAutoFit/>
            </a:bodyPr>
            <a:lstStyle/>
            <a:p>
              <a:pPr marL="896938" algn="ctr"/>
              <a:r>
                <a:rPr lang="en-MY" sz="1400" dirty="0">
                  <a:latin typeface="Berlin Sans FB Demi" panose="020E0802020502020306" pitchFamily="34" charset="0"/>
                </a:rPr>
                <a:t>Training of Core Trainers on </a:t>
              </a:r>
            </a:p>
            <a:p>
              <a:pPr marL="896938" algn="ctr"/>
              <a:r>
                <a:rPr lang="en-MY" sz="1400" dirty="0">
                  <a:latin typeface="Berlin Sans FB Demi" panose="020E0802020502020306" pitchFamily="34" charset="0"/>
                </a:rPr>
                <a:t>CPG Management of Dementia (Third Edition)</a:t>
              </a:r>
            </a:p>
          </p:txBody>
        </p:sp>
        <p:pic>
          <p:nvPicPr>
            <p:cNvPr id="7" name="Picture 6">
              <a:extLst>
                <a:ext uri="{FF2B5EF4-FFF2-40B4-BE49-F238E27FC236}">
                  <a16:creationId xmlns:a16="http://schemas.microsoft.com/office/drawing/2014/main" id="{CEC0418B-32DF-4EB8-B575-F76303EEA2D8}"/>
                </a:ext>
              </a:extLst>
            </p:cNvPr>
            <p:cNvPicPr>
              <a:picLocks noChangeAspect="1"/>
            </p:cNvPicPr>
            <p:nvPr/>
          </p:nvPicPr>
          <p:blipFill>
            <a:blip r:embed="rId2"/>
            <a:stretch>
              <a:fillRect/>
            </a:stretch>
          </p:blipFill>
          <p:spPr>
            <a:xfrm>
              <a:off x="4051517" y="3429000"/>
              <a:ext cx="710464" cy="1092879"/>
            </a:xfrm>
            <a:prstGeom prst="rect">
              <a:avLst/>
            </a:prstGeom>
            <a:ln>
              <a:solidFill>
                <a:schemeClr val="accent1">
                  <a:lumMod val="75000"/>
                </a:schemeClr>
              </a:solidFill>
            </a:ln>
          </p:spPr>
        </p:pic>
      </p:grpSp>
    </p:spTree>
    <p:extLst>
      <p:ext uri="{BB962C8B-B14F-4D97-AF65-F5344CB8AC3E}">
        <p14:creationId xmlns:p14="http://schemas.microsoft.com/office/powerpoint/2010/main" val="2629935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Learning Objectives</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677334" y="1669143"/>
            <a:ext cx="8596668" cy="3880773"/>
          </a:xfrm>
        </p:spPr>
        <p:txBody>
          <a:bodyPr>
            <a:normAutofit/>
          </a:bodyPr>
          <a:lstStyle/>
          <a:p>
            <a:pPr marL="514350" indent="-514350" algn="just">
              <a:buAutoNum type="arabicPeriod"/>
            </a:pPr>
            <a:r>
              <a:rPr lang="en-US" sz="2800" dirty="0">
                <a:latin typeface="Calibri" panose="020F0502020204030204" pitchFamily="34" charset="0"/>
                <a:cs typeface="Calibri" panose="020F0502020204030204" pitchFamily="34" charset="0"/>
              </a:rPr>
              <a:t>To provide current evidence-based management approach to populations with acquired brain injury, alcohol-related dementia (ARD) and HIV-associated neurocognitive disorders (HANDs)</a:t>
            </a:r>
          </a:p>
        </p:txBody>
      </p:sp>
    </p:spTree>
    <p:extLst>
      <p:ext uri="{BB962C8B-B14F-4D97-AF65-F5344CB8AC3E}">
        <p14:creationId xmlns:p14="http://schemas.microsoft.com/office/powerpoint/2010/main" val="2212074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Special Population</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677333" y="1509345"/>
            <a:ext cx="9059489" cy="4190119"/>
          </a:xfrm>
        </p:spPr>
        <p:txBody>
          <a:bodyPr>
            <a:normAutofit fontScale="92500" lnSpcReduction="20000"/>
          </a:bodyPr>
          <a:lstStyle/>
          <a:p>
            <a:pPr algn="just">
              <a:lnSpc>
                <a:spcPct val="110000"/>
              </a:lnSpc>
              <a:spcBef>
                <a:spcPts val="0"/>
              </a:spcBef>
            </a:pPr>
            <a:r>
              <a:rPr lang="en-MY" sz="3500" dirty="0">
                <a:effectLst/>
                <a:latin typeface="Calibri" panose="020F0502020204030204" pitchFamily="34" charset="0"/>
                <a:ea typeface="Calibri" panose="020F0502020204030204" pitchFamily="34" charset="0"/>
                <a:cs typeface="Calibri" panose="020F0502020204030204" pitchFamily="34" charset="0"/>
              </a:rPr>
              <a:t>The management of certain populations with early-onset cognitive impairment is aimed at preventing further deterioration or sequelae of the cognitive function. </a:t>
            </a:r>
          </a:p>
          <a:p>
            <a:pPr marL="801688" lvl="1" indent="-344488" algn="just">
              <a:lnSpc>
                <a:spcPct val="110000"/>
              </a:lnSpc>
              <a:spcBef>
                <a:spcPts val="0"/>
              </a:spcBef>
              <a:buFont typeface="Wingdings" panose="05000000000000000000" pitchFamily="2" charset="2"/>
              <a:buChar char="Ø"/>
            </a:pPr>
            <a:r>
              <a:rPr lang="en-MY" sz="3000" dirty="0">
                <a:latin typeface="Calibri" panose="020F0502020204030204" pitchFamily="34" charset="0"/>
                <a:ea typeface="Calibri" panose="020F0502020204030204" pitchFamily="34" charset="0"/>
                <a:cs typeface="Calibri" panose="020F0502020204030204" pitchFamily="34" charset="0"/>
              </a:rPr>
              <a:t>This is done with </a:t>
            </a:r>
            <a:r>
              <a:rPr lang="en-MY" sz="3000" dirty="0" err="1">
                <a:latin typeface="Calibri" panose="020F0502020204030204" pitchFamily="34" charset="0"/>
                <a:ea typeface="Calibri" panose="020F0502020204030204" pitchFamily="34" charset="0"/>
                <a:cs typeface="Calibri" panose="020F0502020204030204" pitchFamily="34" charset="0"/>
              </a:rPr>
              <a:t>AChEI</a:t>
            </a:r>
            <a:r>
              <a:rPr lang="en-MY" sz="3000" dirty="0">
                <a:latin typeface="Calibri" panose="020F0502020204030204" pitchFamily="34" charset="0"/>
                <a:ea typeface="Calibri" panose="020F0502020204030204" pitchFamily="34" charset="0"/>
                <a:cs typeface="Calibri" panose="020F0502020204030204" pitchFamily="34" charset="0"/>
              </a:rPr>
              <a:t> or specific pharmacological intervention specific to the causes as well as non-pharmacological measures. </a:t>
            </a:r>
          </a:p>
          <a:p>
            <a:pPr marL="801688" lvl="1" indent="-344488" algn="just">
              <a:lnSpc>
                <a:spcPct val="110000"/>
              </a:lnSpc>
              <a:spcBef>
                <a:spcPts val="0"/>
              </a:spcBef>
              <a:buFont typeface="Wingdings" panose="05000000000000000000" pitchFamily="2" charset="2"/>
              <a:buChar char="Ø"/>
            </a:pPr>
            <a:r>
              <a:rPr lang="en-MY" sz="3000" dirty="0">
                <a:latin typeface="Calibri" panose="020F0502020204030204" pitchFamily="34" charset="0"/>
                <a:ea typeface="Calibri" panose="020F0502020204030204" pitchFamily="34" charset="0"/>
                <a:cs typeface="Calibri" panose="020F0502020204030204" pitchFamily="34" charset="0"/>
              </a:rPr>
              <a:t>These populations include those with acquired brain injury, alcohol-related dementia (ARD) and HIV-associated neurocognitive disorders (HANDs).</a:t>
            </a:r>
          </a:p>
        </p:txBody>
      </p:sp>
    </p:spTree>
    <p:extLst>
      <p:ext uri="{BB962C8B-B14F-4D97-AF65-F5344CB8AC3E}">
        <p14:creationId xmlns:p14="http://schemas.microsoft.com/office/powerpoint/2010/main" val="986982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Acquired Brain Injury</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677334" y="1568328"/>
            <a:ext cx="8596668" cy="4190119"/>
          </a:xfrm>
        </p:spPr>
        <p:txBody>
          <a:bodyPr>
            <a:normAutofit fontScale="92500" lnSpcReduction="10000"/>
          </a:bodyPr>
          <a:lstStyle/>
          <a:p>
            <a:pPr algn="just">
              <a:lnSpc>
                <a:spcPct val="110000"/>
              </a:lnSpc>
              <a:spcBef>
                <a:spcPts val="0"/>
              </a:spcBef>
            </a:pPr>
            <a:r>
              <a:rPr lang="en-US" sz="3500" dirty="0">
                <a:effectLst/>
                <a:latin typeface="Calibri" panose="020F0502020204030204" pitchFamily="34" charset="0"/>
                <a:ea typeface="Calibri" panose="020F0502020204030204" pitchFamily="34" charset="0"/>
                <a:cs typeface="Calibri" panose="020F0502020204030204" pitchFamily="34" charset="0"/>
              </a:rPr>
              <a:t>In a Cochrane systematic review on chronic cognitive impairment (≥12 months post-injury) in traumatic brain injury (TBI):</a:t>
            </a:r>
            <a:r>
              <a:rPr lang="en-US" sz="3500" baseline="30000" dirty="0">
                <a:effectLst/>
                <a:latin typeface="Calibri" panose="020F0502020204030204" pitchFamily="34" charset="0"/>
                <a:ea typeface="Calibri" panose="020F0502020204030204" pitchFamily="34" charset="0"/>
                <a:cs typeface="Calibri" panose="020F0502020204030204" pitchFamily="34" charset="0"/>
              </a:rPr>
              <a:t>113</a:t>
            </a:r>
          </a:p>
          <a:p>
            <a:pPr lvl="1" algn="just">
              <a:lnSpc>
                <a:spcPct val="110000"/>
              </a:lnSpc>
              <a:spcBef>
                <a:spcPts val="0"/>
              </a:spcBef>
              <a:buFont typeface="Wingdings" panose="05000000000000000000" pitchFamily="2" charset="2"/>
              <a:buChar char="Ø"/>
            </a:pPr>
            <a:r>
              <a:rPr lang="en-US" sz="3300" dirty="0">
                <a:effectLst/>
                <a:latin typeface="Calibri" panose="020F0502020204030204" pitchFamily="34" charset="0"/>
                <a:ea typeface="Calibri" panose="020F0502020204030204" pitchFamily="34" charset="0"/>
                <a:cs typeface="Calibri" panose="020F0502020204030204" pitchFamily="34" charset="0"/>
              </a:rPr>
              <a:t>rivastigmine significantly improved only one primary measure i.e. verbal memory functioning compared with placebo;</a:t>
            </a:r>
          </a:p>
          <a:p>
            <a:pPr lvl="1" algn="just">
              <a:lnSpc>
                <a:spcPct val="110000"/>
              </a:lnSpc>
              <a:spcBef>
                <a:spcPts val="0"/>
              </a:spcBef>
              <a:buFont typeface="Wingdings" panose="05000000000000000000" pitchFamily="2" charset="2"/>
              <a:buChar char="Ø"/>
            </a:pPr>
            <a:r>
              <a:rPr lang="en-US" sz="3300" dirty="0">
                <a:effectLst/>
                <a:latin typeface="Calibri" panose="020F0502020204030204" pitchFamily="34" charset="0"/>
                <a:ea typeface="Calibri" panose="020F0502020204030204" pitchFamily="34" charset="0"/>
                <a:cs typeface="Calibri" panose="020F0502020204030204" pitchFamily="34" charset="0"/>
              </a:rPr>
              <a:t>there was no significant difference in safety profile</a:t>
            </a:r>
          </a:p>
        </p:txBody>
      </p:sp>
      <p:sp>
        <p:nvSpPr>
          <p:cNvPr id="2" name="TextBox 1">
            <a:extLst>
              <a:ext uri="{FF2B5EF4-FFF2-40B4-BE49-F238E27FC236}">
                <a16:creationId xmlns:a16="http://schemas.microsoft.com/office/drawing/2014/main" id="{0A3F8A9A-6BCE-401B-9803-45DE3A310F15}"/>
              </a:ext>
            </a:extLst>
          </p:cNvPr>
          <p:cNvSpPr txBox="1"/>
          <p:nvPr/>
        </p:nvSpPr>
        <p:spPr>
          <a:xfrm>
            <a:off x="585927" y="6171078"/>
            <a:ext cx="8025412" cy="461665"/>
          </a:xfrm>
          <a:prstGeom prst="rect">
            <a:avLst/>
          </a:prstGeom>
          <a:noFill/>
        </p:spPr>
        <p:txBody>
          <a:bodyPr wrap="square" rtlCol="0">
            <a:spAutoFit/>
          </a:bodyPr>
          <a:lstStyle/>
          <a:p>
            <a:pPr marL="355600" indent="-355600" algn="just"/>
            <a:r>
              <a:rPr lang="en-US" sz="1200" dirty="0">
                <a:latin typeface="Calibri" panose="020F0502020204030204" pitchFamily="34" charset="0"/>
                <a:cs typeface="Calibri" panose="020F0502020204030204" pitchFamily="34" charset="0"/>
              </a:rPr>
              <a:t>113. </a:t>
            </a:r>
            <a:r>
              <a:rPr lang="en-US" sz="1200" dirty="0" err="1">
                <a:latin typeface="Calibri" panose="020F0502020204030204" pitchFamily="34" charset="0"/>
                <a:cs typeface="Calibri" panose="020F0502020204030204" pitchFamily="34" charset="0"/>
              </a:rPr>
              <a:t>Dougall</a:t>
            </a:r>
            <a:r>
              <a:rPr lang="en-US" sz="1200" dirty="0">
                <a:latin typeface="Calibri" panose="020F0502020204030204" pitchFamily="34" charset="0"/>
                <a:cs typeface="Calibri" panose="020F0502020204030204" pitchFamily="34" charset="0"/>
              </a:rPr>
              <a:t> D, Poole N, Agrawal N. Pharmacotherapy for chronic cognitive impairment in traumatic brain injury. The Cochrane database of systematic reviews. 2015(12):Cd009221.</a:t>
            </a:r>
          </a:p>
        </p:txBody>
      </p:sp>
    </p:spTree>
    <p:extLst>
      <p:ext uri="{BB962C8B-B14F-4D97-AF65-F5344CB8AC3E}">
        <p14:creationId xmlns:p14="http://schemas.microsoft.com/office/powerpoint/2010/main" val="4230194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Acquired Brain Injury</a:t>
            </a:r>
            <a:r>
              <a:rPr lang="en-MY" sz="2400" b="1" dirty="0">
                <a:solidFill>
                  <a:schemeClr val="accent1">
                    <a:lumMod val="75000"/>
                  </a:schemeClr>
                </a:solidFill>
                <a:cs typeface="Aharoni" panose="02010803020104030203" pitchFamily="2" charset="-79"/>
              </a:rPr>
              <a:t>-2</a:t>
            </a:r>
            <a:endParaRPr lang="en-MY" sz="4400" b="1" dirty="0">
              <a:solidFill>
                <a:schemeClr val="accent1">
                  <a:lumMod val="75000"/>
                </a:schemeClr>
              </a:solidFill>
              <a:cs typeface="Aharoni" panose="02010803020104030203" pitchFamily="2" charset="-79"/>
            </a:endParaRP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284085" y="1421099"/>
            <a:ext cx="9215021" cy="4625881"/>
          </a:xfrm>
        </p:spPr>
        <p:txBody>
          <a:bodyPr>
            <a:normAutofit fontScale="92500" lnSpcReduction="20000"/>
          </a:bodyPr>
          <a:lstStyle/>
          <a:p>
            <a:pPr algn="just">
              <a:lnSpc>
                <a:spcPct val="110000"/>
              </a:lnSpc>
              <a:spcBef>
                <a:spcPts val="0"/>
              </a:spcBef>
            </a:pPr>
            <a:r>
              <a:rPr lang="en-US" sz="3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Two Cochrane systematic reviews on non-pharmacological interventions in acquired brain injury showed:</a:t>
            </a:r>
            <a:r>
              <a:rPr lang="en-US" altLang="en-US" sz="36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114</a:t>
            </a:r>
            <a:endParaRPr lang="en-US" sz="3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gn="just">
              <a:lnSpc>
                <a:spcPct val="110000"/>
              </a:lnSpc>
              <a:spcBef>
                <a:spcPts val="0"/>
              </a:spcBef>
              <a:buFont typeface="Wingdings" panose="05000000000000000000" pitchFamily="2" charset="2"/>
              <a:buChar char="Ø"/>
            </a:pPr>
            <a:r>
              <a:rPr lang="en-US" sz="3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cognitive rehabilitation was not effective compared to no intervention or conventional rehabilitation in </a:t>
            </a:r>
            <a:r>
              <a:rPr lang="en-US" altLang="en-US" sz="3600" dirty="0">
                <a:solidFill>
                  <a:schemeClr val="tx1"/>
                </a:solidFill>
                <a:latin typeface="Calibri" panose="020F0502020204030204" pitchFamily="34" charset="0"/>
                <a:ea typeface="Calibri" panose="020F0502020204030204" pitchFamily="34" charset="0"/>
                <a:cs typeface="Calibri" panose="020F0502020204030204" pitchFamily="34" charset="0"/>
              </a:rPr>
              <a:t>improving:</a:t>
            </a:r>
            <a:endParaRPr lang="en-US" sz="3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1074738" lvl="1" indent="-274638">
              <a:lnSpc>
                <a:spcPct val="110000"/>
              </a:lnSpc>
              <a:spcBef>
                <a:spcPts val="0"/>
              </a:spcBef>
              <a:buFont typeface="Wingdings" panose="05000000000000000000" pitchFamily="2" charset="2"/>
              <a:buChar char="§"/>
            </a:pPr>
            <a:r>
              <a:rPr lang="en-US" altLang="en-US" sz="3100" dirty="0">
                <a:solidFill>
                  <a:schemeClr val="tx1"/>
                </a:solidFill>
                <a:latin typeface="Calibri" panose="020F0502020204030204" pitchFamily="34" charset="0"/>
                <a:ea typeface="Calibri" panose="020F0502020204030204" pitchFamily="34" charset="0"/>
                <a:cs typeface="Calibri" panose="020F0502020204030204" pitchFamily="34" charset="0"/>
              </a:rPr>
              <a:t>return to work</a:t>
            </a:r>
          </a:p>
          <a:p>
            <a:pPr marL="1074738" lvl="1" indent="-274638">
              <a:lnSpc>
                <a:spcPct val="110000"/>
              </a:lnSpc>
              <a:spcBef>
                <a:spcPts val="0"/>
              </a:spcBef>
              <a:buFont typeface="Wingdings" panose="05000000000000000000" pitchFamily="2" charset="2"/>
              <a:buChar char="§"/>
            </a:pPr>
            <a:r>
              <a:rPr lang="en-US" altLang="en-US" sz="3100" dirty="0">
                <a:solidFill>
                  <a:schemeClr val="tx1"/>
                </a:solidFill>
                <a:latin typeface="Calibri" panose="020F0502020204030204" pitchFamily="34" charset="0"/>
                <a:ea typeface="Calibri" panose="020F0502020204030204" pitchFamily="34" charset="0"/>
                <a:cs typeface="Calibri" panose="020F0502020204030204" pitchFamily="34" charset="0"/>
              </a:rPr>
              <a:t>independence in activities of daily living (ADL) </a:t>
            </a:r>
          </a:p>
          <a:p>
            <a:pPr marL="1074738" lvl="1" indent="-274638">
              <a:lnSpc>
                <a:spcPct val="110000"/>
              </a:lnSpc>
              <a:spcBef>
                <a:spcPts val="0"/>
              </a:spcBef>
              <a:buFont typeface="Wingdings" panose="05000000000000000000" pitchFamily="2" charset="2"/>
              <a:buChar char="§"/>
            </a:pPr>
            <a:r>
              <a:rPr lang="en-US" altLang="en-US" sz="3100" dirty="0">
                <a:solidFill>
                  <a:schemeClr val="tx1"/>
                </a:solidFill>
                <a:latin typeface="Calibri" panose="020F0502020204030204" pitchFamily="34" charset="0"/>
                <a:ea typeface="Calibri" panose="020F0502020204030204" pitchFamily="34" charset="0"/>
                <a:cs typeface="Calibri" panose="020F0502020204030204" pitchFamily="34" charset="0"/>
              </a:rPr>
              <a:t>community integration or </a:t>
            </a:r>
          </a:p>
          <a:p>
            <a:pPr marL="1074738" lvl="1" indent="-274638">
              <a:lnSpc>
                <a:spcPct val="110000"/>
              </a:lnSpc>
              <a:spcBef>
                <a:spcPts val="0"/>
              </a:spcBef>
              <a:buFont typeface="Wingdings" panose="05000000000000000000" pitchFamily="2" charset="2"/>
              <a:buChar char="§"/>
            </a:pPr>
            <a:r>
              <a:rPr lang="en-US" altLang="en-US" sz="3100" dirty="0">
                <a:solidFill>
                  <a:schemeClr val="tx1"/>
                </a:solidFill>
                <a:latin typeface="Calibri" panose="020F0502020204030204" pitchFamily="34" charset="0"/>
                <a:ea typeface="Calibri" panose="020F0502020204030204" pitchFamily="34" charset="0"/>
                <a:cs typeface="Calibri" panose="020F0502020204030204" pitchFamily="34" charset="0"/>
              </a:rPr>
              <a:t>quality of life for adults with TBI</a:t>
            </a:r>
          </a:p>
        </p:txBody>
      </p:sp>
      <p:sp>
        <p:nvSpPr>
          <p:cNvPr id="7" name="TextBox 6">
            <a:extLst>
              <a:ext uri="{FF2B5EF4-FFF2-40B4-BE49-F238E27FC236}">
                <a16:creationId xmlns:a16="http://schemas.microsoft.com/office/drawing/2014/main" id="{5A6E19FA-BC1A-4838-BF8F-468A6FFF383A}"/>
              </a:ext>
            </a:extLst>
          </p:cNvPr>
          <p:cNvSpPr txBox="1"/>
          <p:nvPr/>
        </p:nvSpPr>
        <p:spPr>
          <a:xfrm>
            <a:off x="518245" y="6304966"/>
            <a:ext cx="8270157" cy="430887"/>
          </a:xfrm>
          <a:prstGeom prst="rect">
            <a:avLst/>
          </a:prstGeom>
          <a:noFill/>
        </p:spPr>
        <p:txBody>
          <a:bodyPr wrap="square" rtlCol="0">
            <a:spAutoFit/>
          </a:bodyPr>
          <a:lstStyle/>
          <a:p>
            <a:pPr marL="268288" indent="-268288" algn="just"/>
            <a:r>
              <a:rPr lang="en-US" sz="1100" dirty="0">
                <a:latin typeface="Calibri" panose="020F0502020204030204" pitchFamily="34" charset="0"/>
                <a:cs typeface="Calibri" panose="020F0502020204030204" pitchFamily="34" charset="0"/>
              </a:rPr>
              <a:t>114. Kumar KS, </a:t>
            </a:r>
            <a:r>
              <a:rPr lang="en-US" sz="1100" dirty="0" err="1">
                <a:latin typeface="Calibri" panose="020F0502020204030204" pitchFamily="34" charset="0"/>
                <a:cs typeface="Calibri" panose="020F0502020204030204" pitchFamily="34" charset="0"/>
              </a:rPr>
              <a:t>Samuelkamaleshkumar</a:t>
            </a:r>
            <a:r>
              <a:rPr lang="en-US" sz="1100" dirty="0">
                <a:latin typeface="Calibri" panose="020F0502020204030204" pitchFamily="34" charset="0"/>
                <a:cs typeface="Calibri" panose="020F0502020204030204" pitchFamily="34" charset="0"/>
              </a:rPr>
              <a:t> S, Viswanathan A, et al. Cognitive rehabilitation for adults with traumatic brain injury to improve occupational outcomes. The Cochrane database of systematic reviews. 2017;6(6):Cd007935.</a:t>
            </a:r>
          </a:p>
        </p:txBody>
      </p:sp>
    </p:spTree>
    <p:extLst>
      <p:ext uri="{BB962C8B-B14F-4D97-AF65-F5344CB8AC3E}">
        <p14:creationId xmlns:p14="http://schemas.microsoft.com/office/powerpoint/2010/main" val="2383839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Acquired Brain Injury</a:t>
            </a:r>
            <a:r>
              <a:rPr lang="en-MY" sz="2400" b="1" dirty="0">
                <a:solidFill>
                  <a:schemeClr val="accent1">
                    <a:lumMod val="75000"/>
                  </a:schemeClr>
                </a:solidFill>
                <a:cs typeface="Aharoni" panose="02010803020104030203" pitchFamily="2" charset="-79"/>
              </a:rPr>
              <a:t>-3</a:t>
            </a:r>
            <a:endParaRPr lang="en-MY" sz="4400" b="1" dirty="0">
              <a:solidFill>
                <a:schemeClr val="accent1">
                  <a:lumMod val="75000"/>
                </a:schemeClr>
              </a:solidFill>
              <a:cs typeface="Aharoni" panose="02010803020104030203" pitchFamily="2" charset="-79"/>
            </a:endParaRP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310718" y="1380562"/>
            <a:ext cx="9490230" cy="4625881"/>
          </a:xfrm>
        </p:spPr>
        <p:txBody>
          <a:bodyPr>
            <a:normAutofit fontScale="85000" lnSpcReduction="10000"/>
          </a:bodyPr>
          <a:lstStyle/>
          <a:p>
            <a:pPr algn="just">
              <a:lnSpc>
                <a:spcPct val="110000"/>
              </a:lnSpc>
              <a:spcBef>
                <a:spcPts val="0"/>
              </a:spcBef>
            </a:pPr>
            <a:r>
              <a:rPr lang="en-US" sz="3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Two Cochrane systematic reviews on non-pharmacological interventions in acquired brain injury showed:</a:t>
            </a:r>
            <a:r>
              <a:rPr lang="en-US" altLang="en-US" sz="38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115 </a:t>
            </a:r>
            <a:endParaRPr lang="en-US" sz="3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lvl="1" algn="just">
              <a:lnSpc>
                <a:spcPct val="110000"/>
              </a:lnSpc>
              <a:spcBef>
                <a:spcPts val="0"/>
              </a:spcBef>
              <a:buFont typeface="Wingdings" panose="05000000000000000000" pitchFamily="2" charset="2"/>
              <a:buChar char="Ø"/>
            </a:pPr>
            <a:r>
              <a:rPr lang="en-US" sz="36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music interventions may be beneficial on </a:t>
            </a:r>
          </a:p>
          <a:p>
            <a:pPr marL="1074738" lvl="1" indent="-274638" algn="just">
              <a:lnSpc>
                <a:spcPct val="110000"/>
              </a:lnSpc>
              <a:spcBef>
                <a:spcPts val="0"/>
              </a:spcBef>
              <a:buFont typeface="Wingdings" panose="05000000000000000000" pitchFamily="2" charset="2"/>
              <a:buChar char="§"/>
            </a:pPr>
            <a:r>
              <a:rPr lang="en-US" altLang="en-US" sz="3100" dirty="0">
                <a:solidFill>
                  <a:schemeClr val="tx1"/>
                </a:solidFill>
                <a:ea typeface="Calibri" panose="020F0502020204030204" pitchFamily="34" charset="0"/>
                <a:cs typeface="Arial" panose="020B0604020202020204" pitchFamily="34" charset="0"/>
              </a:rPr>
              <a:t>communication (SMD=0.75, 95% CI 0.11 to 1.39), naming (MD=9.79, 95% CI 1.37 to 18.21) and speech repetition (MD=8.90, 95% CI 3.25 to 14.55) in persons with post-stroke aphasia compared with control;</a:t>
            </a:r>
          </a:p>
          <a:p>
            <a:pPr marL="1074738" lvl="1" indent="-274638" algn="just">
              <a:lnSpc>
                <a:spcPct val="110000"/>
              </a:lnSpc>
              <a:spcBef>
                <a:spcPts val="0"/>
              </a:spcBef>
              <a:buFont typeface="Wingdings" panose="05000000000000000000" pitchFamily="2" charset="2"/>
              <a:buChar char="§"/>
            </a:pPr>
            <a:r>
              <a:rPr lang="en-US" altLang="en-US" sz="3100" dirty="0">
                <a:solidFill>
                  <a:schemeClr val="tx1"/>
                </a:solidFill>
                <a:ea typeface="Calibri" panose="020F0502020204030204" pitchFamily="34" charset="0"/>
                <a:cs typeface="Arial" panose="020B0604020202020204" pitchFamily="34" charset="0"/>
              </a:rPr>
              <a:t>however, these findings were based on a small number of studies with small sample sizes.</a:t>
            </a:r>
          </a:p>
        </p:txBody>
      </p:sp>
      <p:sp>
        <p:nvSpPr>
          <p:cNvPr id="7" name="TextBox 6">
            <a:extLst>
              <a:ext uri="{FF2B5EF4-FFF2-40B4-BE49-F238E27FC236}">
                <a16:creationId xmlns:a16="http://schemas.microsoft.com/office/drawing/2014/main" id="{109BFF73-B099-4E5B-9159-F628A7B3ECAE}"/>
              </a:ext>
            </a:extLst>
          </p:cNvPr>
          <p:cNvSpPr txBox="1"/>
          <p:nvPr/>
        </p:nvSpPr>
        <p:spPr>
          <a:xfrm>
            <a:off x="520309" y="6289577"/>
            <a:ext cx="8270157" cy="461665"/>
          </a:xfrm>
          <a:prstGeom prst="rect">
            <a:avLst/>
          </a:prstGeom>
          <a:noFill/>
        </p:spPr>
        <p:txBody>
          <a:bodyPr wrap="square" rtlCol="0">
            <a:spAutoFit/>
          </a:bodyPr>
          <a:lstStyle/>
          <a:p>
            <a:pPr marL="360363" indent="-360363" algn="just"/>
            <a:r>
              <a:rPr lang="en-US" sz="1200" dirty="0">
                <a:latin typeface="Calibri" panose="020F0502020204030204" pitchFamily="34" charset="0"/>
                <a:cs typeface="Calibri" panose="020F0502020204030204" pitchFamily="34" charset="0"/>
              </a:rPr>
              <a:t>115. Magee WL, Clark I, </a:t>
            </a:r>
            <a:r>
              <a:rPr lang="en-US" sz="1200" dirty="0" err="1">
                <a:latin typeface="Calibri" panose="020F0502020204030204" pitchFamily="34" charset="0"/>
                <a:cs typeface="Calibri" panose="020F0502020204030204" pitchFamily="34" charset="0"/>
              </a:rPr>
              <a:t>Tamplin</a:t>
            </a:r>
            <a:r>
              <a:rPr lang="en-US" sz="1200" dirty="0">
                <a:latin typeface="Calibri" panose="020F0502020204030204" pitchFamily="34" charset="0"/>
                <a:cs typeface="Calibri" panose="020F0502020204030204" pitchFamily="34" charset="0"/>
              </a:rPr>
              <a:t> J, et al. Music interventions for acquired brain injury. The Cochrane database of systematic reviews. 2017;1(1):Cd006787.</a:t>
            </a:r>
          </a:p>
        </p:txBody>
      </p:sp>
    </p:spTree>
    <p:extLst>
      <p:ext uri="{BB962C8B-B14F-4D97-AF65-F5344CB8AC3E}">
        <p14:creationId xmlns:p14="http://schemas.microsoft.com/office/powerpoint/2010/main" val="2779741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Alcohol-related Dementia</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337351" y="1509345"/>
            <a:ext cx="9215021" cy="4625881"/>
          </a:xfrm>
        </p:spPr>
        <p:txBody>
          <a:bodyPr>
            <a:normAutofit/>
          </a:bodyPr>
          <a:lstStyle/>
          <a:p>
            <a:pPr algn="just">
              <a:spcBef>
                <a:spcPts val="0"/>
              </a:spcBef>
            </a:pPr>
            <a:r>
              <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prevalence of ARD ranges from 0.12% to 25.6% with more males being affected. </a:t>
            </a:r>
          </a:p>
          <a:p>
            <a:pPr algn="just">
              <a:spcBef>
                <a:spcPts val="0"/>
              </a:spcBef>
            </a:pPr>
            <a:endPar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just">
              <a:spcBef>
                <a:spcPts val="0"/>
              </a:spcBef>
            </a:pPr>
            <a:r>
              <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It occurs more consistently at approximately 10% in early-onset dementia compared with the scarce data in late-onset dementia.</a:t>
            </a:r>
            <a:r>
              <a:rPr lang="en-US" sz="32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116</a:t>
            </a:r>
          </a:p>
        </p:txBody>
      </p:sp>
      <p:sp>
        <p:nvSpPr>
          <p:cNvPr id="7" name="TextBox 6">
            <a:extLst>
              <a:ext uri="{FF2B5EF4-FFF2-40B4-BE49-F238E27FC236}">
                <a16:creationId xmlns:a16="http://schemas.microsoft.com/office/drawing/2014/main" id="{130FF4AF-F6B9-4AEF-9868-8F3396795FE1}"/>
              </a:ext>
            </a:extLst>
          </p:cNvPr>
          <p:cNvSpPr txBox="1"/>
          <p:nvPr/>
        </p:nvSpPr>
        <p:spPr>
          <a:xfrm>
            <a:off x="511920" y="6258800"/>
            <a:ext cx="8270157" cy="461665"/>
          </a:xfrm>
          <a:prstGeom prst="rect">
            <a:avLst/>
          </a:prstGeom>
          <a:noFill/>
        </p:spPr>
        <p:txBody>
          <a:bodyPr wrap="square" rtlCol="0">
            <a:spAutoFit/>
          </a:bodyPr>
          <a:lstStyle/>
          <a:p>
            <a:pPr marL="360363" indent="-360363" algn="just"/>
            <a:r>
              <a:rPr lang="en-US" sz="1200" dirty="0">
                <a:latin typeface="Calibri" panose="020F0502020204030204" pitchFamily="34" charset="0"/>
                <a:cs typeface="Calibri" panose="020F0502020204030204" pitchFamily="34" charset="0"/>
              </a:rPr>
              <a:t>116. Cheng C, Huang CL, Tsai CJ, et al. Alcohol-Related Dementia: A Systemic Review of Epidemiological Studies. Psychosomatics. 2017;58(4):331-42.</a:t>
            </a:r>
          </a:p>
        </p:txBody>
      </p:sp>
    </p:spTree>
    <p:extLst>
      <p:ext uri="{BB962C8B-B14F-4D97-AF65-F5344CB8AC3E}">
        <p14:creationId xmlns:p14="http://schemas.microsoft.com/office/powerpoint/2010/main" val="3002874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Alcohol-related Dementia</a:t>
            </a:r>
            <a:r>
              <a:rPr lang="en-MY" sz="2400" b="1" dirty="0">
                <a:solidFill>
                  <a:schemeClr val="accent1">
                    <a:lumMod val="75000"/>
                  </a:schemeClr>
                </a:solidFill>
                <a:cs typeface="Aharoni" panose="02010803020104030203" pitchFamily="2" charset="-79"/>
              </a:rPr>
              <a:t>-2</a:t>
            </a:r>
            <a:endParaRPr lang="en-MY" sz="4400" b="1" dirty="0">
              <a:solidFill>
                <a:schemeClr val="accent1">
                  <a:lumMod val="75000"/>
                </a:schemeClr>
              </a:solidFill>
              <a:cs typeface="Aharoni" panose="02010803020104030203" pitchFamily="2" charset="-79"/>
            </a:endParaRP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337351" y="1509345"/>
            <a:ext cx="9170633" cy="4625881"/>
          </a:xfrm>
        </p:spPr>
        <p:txBody>
          <a:bodyPr>
            <a:normAutofit fontScale="92500" lnSpcReduction="10000"/>
          </a:bodyPr>
          <a:lstStyle/>
          <a:p>
            <a:pPr algn="just">
              <a:lnSpc>
                <a:spcPct val="110000"/>
              </a:lnSpc>
              <a:spcBef>
                <a:spcPts val="0"/>
              </a:spcBef>
            </a:pPr>
            <a:r>
              <a:rPr lang="en-US" sz="3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Heavy alcohol use could cause ARD from:</a:t>
            </a:r>
            <a:r>
              <a:rPr lang="en-US" sz="32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117</a:t>
            </a:r>
          </a:p>
          <a:p>
            <a:pPr lvl="1" algn="just">
              <a:lnSpc>
                <a:spcPct val="110000"/>
              </a:lnSpc>
              <a:spcBef>
                <a:spcPts val="0"/>
              </a:spcBef>
              <a:buFont typeface="Wingdings" panose="05000000000000000000" pitchFamily="2" charset="2"/>
              <a:buChar char="Ø"/>
            </a:pPr>
            <a:r>
              <a:rPr lang="en-US" sz="3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direct neurotoxic effect with permanent structural and functional brain damage</a:t>
            </a:r>
          </a:p>
          <a:p>
            <a:pPr lvl="1" algn="just">
              <a:lnSpc>
                <a:spcPct val="110000"/>
              </a:lnSpc>
              <a:spcBef>
                <a:spcPts val="0"/>
              </a:spcBef>
              <a:buFont typeface="Wingdings" panose="05000000000000000000" pitchFamily="2" charset="2"/>
              <a:buChar char="Ø"/>
            </a:pPr>
            <a:r>
              <a:rPr lang="en-US" sz="3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thiamine deficiency leading to Wernicke-Korsakoff syndrome </a:t>
            </a:r>
          </a:p>
          <a:p>
            <a:pPr lvl="1" algn="just">
              <a:lnSpc>
                <a:spcPct val="110000"/>
              </a:lnSpc>
              <a:spcBef>
                <a:spcPts val="0"/>
              </a:spcBef>
              <a:buFont typeface="Wingdings" panose="05000000000000000000" pitchFamily="2" charset="2"/>
              <a:buChar char="Ø"/>
            </a:pPr>
            <a:r>
              <a:rPr lang="en-US" sz="3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risk factor for other conditions that could also damage the brain (e.g. hepatic encephalopathy in patients with cirrhotic liver disease)</a:t>
            </a:r>
          </a:p>
          <a:p>
            <a:pPr lvl="1" algn="just">
              <a:lnSpc>
                <a:spcPct val="110000"/>
              </a:lnSpc>
              <a:spcBef>
                <a:spcPts val="0"/>
              </a:spcBef>
              <a:buFont typeface="Wingdings" panose="05000000000000000000" pitchFamily="2" charset="2"/>
              <a:buChar char="Ø"/>
            </a:pPr>
            <a:r>
              <a:rPr lang="en-US" sz="3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cardiovascular diseases resulting indirectly in vascular dementia</a:t>
            </a:r>
          </a:p>
        </p:txBody>
      </p:sp>
      <p:sp>
        <p:nvSpPr>
          <p:cNvPr id="7" name="TextBox 6">
            <a:extLst>
              <a:ext uri="{FF2B5EF4-FFF2-40B4-BE49-F238E27FC236}">
                <a16:creationId xmlns:a16="http://schemas.microsoft.com/office/drawing/2014/main" id="{F8856B11-8113-4F8D-AE72-822E5FEE15A1}"/>
              </a:ext>
            </a:extLst>
          </p:cNvPr>
          <p:cNvSpPr txBox="1"/>
          <p:nvPr/>
        </p:nvSpPr>
        <p:spPr>
          <a:xfrm>
            <a:off x="511920" y="6289577"/>
            <a:ext cx="8270157" cy="461665"/>
          </a:xfrm>
          <a:prstGeom prst="rect">
            <a:avLst/>
          </a:prstGeom>
          <a:noFill/>
        </p:spPr>
        <p:txBody>
          <a:bodyPr wrap="square" rtlCol="0">
            <a:spAutoFit/>
          </a:bodyPr>
          <a:lstStyle/>
          <a:p>
            <a:pPr marL="360363" indent="-360363" algn="just"/>
            <a:r>
              <a:rPr lang="en-US" sz="1200" dirty="0">
                <a:latin typeface="Calibri" panose="020F0502020204030204" pitchFamily="34" charset="0"/>
                <a:cs typeface="Calibri" panose="020F0502020204030204" pitchFamily="34" charset="0"/>
              </a:rPr>
              <a:t>117. Rehm J, Hasan OSM, Black SE, et al. Alcohol use and dementia: a systematic scoping review. Alzheimer’s research &amp; therapy. 2019;11(1):1.</a:t>
            </a:r>
          </a:p>
        </p:txBody>
      </p:sp>
    </p:spTree>
    <p:extLst>
      <p:ext uri="{BB962C8B-B14F-4D97-AF65-F5344CB8AC3E}">
        <p14:creationId xmlns:p14="http://schemas.microsoft.com/office/powerpoint/2010/main" val="3981723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Alcohol-related Dementia</a:t>
            </a:r>
            <a:r>
              <a:rPr lang="en-MY" sz="2400" b="1" dirty="0">
                <a:solidFill>
                  <a:schemeClr val="accent1">
                    <a:lumMod val="75000"/>
                  </a:schemeClr>
                </a:solidFill>
                <a:cs typeface="Aharoni" panose="02010803020104030203" pitchFamily="2" charset="-79"/>
              </a:rPr>
              <a:t>-3</a:t>
            </a:r>
            <a:endParaRPr lang="en-MY" sz="4400" b="1" dirty="0">
              <a:solidFill>
                <a:schemeClr val="accent1">
                  <a:lumMod val="75000"/>
                </a:schemeClr>
              </a:solidFill>
              <a:cs typeface="Aharoni" panose="02010803020104030203" pitchFamily="2" charset="-79"/>
            </a:endParaRP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337351" y="1509345"/>
            <a:ext cx="9170633" cy="4625881"/>
          </a:xfrm>
        </p:spPr>
        <p:txBody>
          <a:bodyPr>
            <a:normAutofit/>
          </a:bodyPr>
          <a:lstStyle/>
          <a:p>
            <a:pPr algn="just">
              <a:spcBef>
                <a:spcPts val="0"/>
              </a:spcBef>
            </a:pPr>
            <a:r>
              <a:rPr lang="en-US" sz="3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Two systematic reviews on the treatment of ARD showed:</a:t>
            </a:r>
          </a:p>
          <a:p>
            <a:pPr lvl="1" algn="just">
              <a:spcBef>
                <a:spcPts val="0"/>
              </a:spcBef>
              <a:buFont typeface="Wingdings" panose="05000000000000000000" pitchFamily="2" charset="2"/>
              <a:buChar char="Ø"/>
            </a:pPr>
            <a:r>
              <a:rPr lang="en-US" sz="2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for persons with alcohol dependence and Wernicke-Korsakoff syndrome with no triad of acute symptoms, </a:t>
            </a:r>
          </a:p>
          <a:p>
            <a:pPr lvl="2" algn="just">
              <a:spcBef>
                <a:spcPts val="0"/>
              </a:spcBef>
              <a:buFont typeface="Arial" panose="020B0604020202020204" pitchFamily="34" charset="0"/>
              <a:buChar char="•"/>
            </a:pPr>
            <a:r>
              <a:rPr lang="en-US" sz="28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intramuscular (IM) thiamine at 200 mg/day for two consecutive days was more effective than 5 mg/day on working memory performance using the delayed alternation test (MD= -17.90, 95% CI -35.4 to -0.40)</a:t>
            </a:r>
            <a:r>
              <a:rPr lang="en-US" sz="2800" baseline="30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118</a:t>
            </a:r>
          </a:p>
        </p:txBody>
      </p:sp>
      <p:sp>
        <p:nvSpPr>
          <p:cNvPr id="7" name="TextBox 6">
            <a:extLst>
              <a:ext uri="{FF2B5EF4-FFF2-40B4-BE49-F238E27FC236}">
                <a16:creationId xmlns:a16="http://schemas.microsoft.com/office/drawing/2014/main" id="{E9B6A446-7F30-4947-B162-334B294238ED}"/>
              </a:ext>
            </a:extLst>
          </p:cNvPr>
          <p:cNvSpPr txBox="1"/>
          <p:nvPr/>
        </p:nvSpPr>
        <p:spPr>
          <a:xfrm>
            <a:off x="511920" y="6269137"/>
            <a:ext cx="8270157" cy="461665"/>
          </a:xfrm>
          <a:prstGeom prst="rect">
            <a:avLst/>
          </a:prstGeom>
          <a:noFill/>
        </p:spPr>
        <p:txBody>
          <a:bodyPr wrap="square" rtlCol="0">
            <a:spAutoFit/>
          </a:bodyPr>
          <a:lstStyle/>
          <a:p>
            <a:pPr marL="360363" indent="-360363" algn="just"/>
            <a:r>
              <a:rPr lang="en-US" sz="1200" dirty="0">
                <a:latin typeface="Calibri" panose="020F0502020204030204" pitchFamily="34" charset="0"/>
                <a:cs typeface="Calibri" panose="020F0502020204030204" pitchFamily="34" charset="0"/>
              </a:rPr>
              <a:t>118. Day E, Bentham PW, Callaghan R, et al. Thiamine for prevention and treatment of Wernicke-Korsakoff Syndrome in people who abuse alcohol. The Cochrane database of systematic reviews. 2013;2013(7):Cd004033.</a:t>
            </a:r>
          </a:p>
        </p:txBody>
      </p:sp>
    </p:spTree>
    <p:extLst>
      <p:ext uri="{BB962C8B-B14F-4D97-AF65-F5344CB8AC3E}">
        <p14:creationId xmlns:p14="http://schemas.microsoft.com/office/powerpoint/2010/main" val="3965800880"/>
      </p:ext>
    </p:extLst>
  </p:cSld>
  <p:clrMapOvr>
    <a:masterClrMapping/>
  </p:clrMapOvr>
</p:sld>
</file>

<file path=ppt/theme/theme1.xml><?xml version="1.0" encoding="utf-8"?>
<a:theme xmlns:a="http://schemas.openxmlformats.org/drawingml/2006/main" name="Face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195</TotalTime>
  <Words>1505</Words>
  <Application>Microsoft Office PowerPoint</Application>
  <PresentationFormat>Widescreen</PresentationFormat>
  <Paragraphs>105</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Aharoni</vt:lpstr>
      <vt:lpstr>Arial</vt:lpstr>
      <vt:lpstr>Berlin Sans FB Demi</vt:lpstr>
      <vt:lpstr>Calibri</vt:lpstr>
      <vt:lpstr>Trebuchet MS</vt:lpstr>
      <vt:lpstr>Wingdings</vt:lpstr>
      <vt:lpstr>Wingdings 3</vt:lpstr>
      <vt:lpstr>Facet</vt:lpstr>
      <vt:lpstr>PowerPoint Presentation</vt:lpstr>
      <vt:lpstr>Learning Objectives</vt:lpstr>
      <vt:lpstr>Special Population</vt:lpstr>
      <vt:lpstr>Acquired Brain Injury</vt:lpstr>
      <vt:lpstr>Acquired Brain Injury-2</vt:lpstr>
      <vt:lpstr>Acquired Brain Injury-3</vt:lpstr>
      <vt:lpstr>Alcohol-related Dementia</vt:lpstr>
      <vt:lpstr>Alcohol-related Dementia-2</vt:lpstr>
      <vt:lpstr>Alcohol-related Dementia-3</vt:lpstr>
      <vt:lpstr>Alcohol-related Dementia-4</vt:lpstr>
      <vt:lpstr>HIV-Associated Neurocognitive Disorders</vt:lpstr>
      <vt:lpstr>HIV-Associated Neurocognitive Disorders-2</vt:lpstr>
      <vt:lpstr>HIV-Associated Neurocognitive Disorders-3</vt:lpstr>
      <vt:lpstr>HIV-Associated Neurocognitive Disorders-4</vt:lpstr>
      <vt:lpstr>Take Home Message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Ayuni</dc:creator>
  <cp:lastModifiedBy>Ayuni</cp:lastModifiedBy>
  <cp:revision>13</cp:revision>
  <dcterms:created xsi:type="dcterms:W3CDTF">2022-03-17T07:36:10Z</dcterms:created>
  <dcterms:modified xsi:type="dcterms:W3CDTF">2022-06-14T03:51:42Z</dcterms:modified>
</cp:coreProperties>
</file>